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68" r:id="rId6"/>
    <p:sldId id="270" r:id="rId7"/>
    <p:sldId id="260" r:id="rId8"/>
    <p:sldId id="261" r:id="rId9"/>
    <p:sldId id="263" r:id="rId10"/>
    <p:sldId id="264" r:id="rId11"/>
    <p:sldId id="267" r:id="rId12"/>
    <p:sldId id="271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249" autoAdjust="0"/>
  </p:normalViewPr>
  <p:slideViewPr>
    <p:cSldViewPr snapToGrid="0" snapToObjects="1">
      <p:cViewPr>
        <p:scale>
          <a:sx n="65" d="100"/>
          <a:sy n="65" d="100"/>
        </p:scale>
        <p:origin x="-420" y="-20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20FD2-9176-454D-B177-E42F42954CC8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31F3F-FD43-4594-B1DB-1B84A1A63C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015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2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AF03-7270-45C2-A683-C5E353EF01A5}" type="datetime4">
              <a:rPr lang="en-US" smtClean="0"/>
              <a:pPr/>
              <a:t>February 2,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075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February 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32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3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February 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010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February 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122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07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15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23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3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3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4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5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6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February 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73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2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February 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808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February 2,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950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February 2,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374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February 2,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495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February 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393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077" indent="0">
              <a:buNone/>
              <a:defRPr sz="4000"/>
            </a:lvl2pPr>
            <a:lvl3pPr marL="1306155" indent="0">
              <a:buNone/>
              <a:defRPr sz="3400"/>
            </a:lvl3pPr>
            <a:lvl4pPr marL="1959233" indent="0">
              <a:buNone/>
              <a:defRPr sz="2900"/>
            </a:lvl4pPr>
            <a:lvl5pPr marL="2612311" indent="0">
              <a:buNone/>
              <a:defRPr sz="2900"/>
            </a:lvl5pPr>
            <a:lvl6pPr marL="3265388" indent="0">
              <a:buNone/>
              <a:defRPr sz="2900"/>
            </a:lvl6pPr>
            <a:lvl7pPr marL="3918465" indent="0">
              <a:buNone/>
              <a:defRPr sz="2900"/>
            </a:lvl7pPr>
            <a:lvl8pPr marL="4571543" indent="0">
              <a:buNone/>
              <a:defRPr sz="2900"/>
            </a:lvl8pPr>
            <a:lvl9pPr marL="5224620" indent="0">
              <a:buNone/>
              <a:defRPr sz="29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February 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815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15" tIns="65308" rIns="130615" bIns="6530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15" tIns="65308" rIns="130615" bIns="6530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February 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6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ftr="0" dt="0"/>
  <p:txStyles>
    <p:titleStyle>
      <a:lvl1pPr algn="ctr" defTabSz="1306155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08" indent="-489808" algn="l" defTabSz="1306155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251" indent="-408174" algn="l" defTabSz="1306155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694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indent="-326539" algn="l" defTabSz="1306155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849" indent="-326539" algn="l" defTabSz="1306155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926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003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082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160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2084"/>
            <a:ext cx="14630400" cy="8229599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521559" y="424955"/>
            <a:ext cx="3062299" cy="314415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10412362" y="332575"/>
            <a:ext cx="3333136" cy="323653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307301" y="4586748"/>
            <a:ext cx="3276557" cy="34806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Down Arrow 12"/>
          <p:cNvSpPr/>
          <p:nvPr/>
        </p:nvSpPr>
        <p:spPr>
          <a:xfrm flipH="1">
            <a:off x="12123176" y="3524863"/>
            <a:ext cx="147482" cy="106188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10412363" y="4586748"/>
            <a:ext cx="3421626" cy="3244646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Down Arrow 14"/>
          <p:cNvSpPr/>
          <p:nvPr/>
        </p:nvSpPr>
        <p:spPr>
          <a:xfrm flipH="1">
            <a:off x="1757739" y="3569110"/>
            <a:ext cx="93919" cy="101763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3583858" y="3731342"/>
            <a:ext cx="6828504" cy="193899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Are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We Mentally Fit  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?</a:t>
            </a:r>
            <a:endParaRPr lang="en-IN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36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327355" y="1855855"/>
            <a:ext cx="3303639" cy="5149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84555" y="2079523"/>
            <a:ext cx="3451122" cy="507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5372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46815"/>
            <a:ext cx="9669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Resources and Support for Mental Health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826187"/>
            <a:ext cx="10554414" cy="3715941"/>
          </a:xfrm>
          <a:prstGeom prst="roundRect">
            <a:avLst>
              <a:gd name="adj" fmla="val 2691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AutoShape 2" descr="sumunum connect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4" descr="sumunum connect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4" y="1351944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45342" y="3970337"/>
            <a:ext cx="3185652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Sunday</a:t>
            </a:r>
            <a:r>
              <a:rPr lang="en-US" sz="2000" dirty="0"/>
              <a:t>, Monday, Tuesday, Wednesday, Thursday, Friday, Saturday @ </a:t>
            </a:r>
            <a:r>
              <a:rPr lang="en-US" sz="2400" dirty="0"/>
              <a:t>11:00AM</a:t>
            </a:r>
            <a:r>
              <a:rPr lang="en-US" sz="2000" dirty="0"/>
              <a:t> - 11:00 PM Number: 1800123786868 Email: connect@sumunum.com Visit Website</a:t>
            </a:r>
            <a:r>
              <a:rPr lang="en-US" sz="2000" dirty="0" smtClean="0"/>
              <a:t>"</a:t>
            </a:r>
            <a:endParaRPr lang="en-IN" sz="2000" dirty="0"/>
          </a:p>
        </p:txBody>
      </p:sp>
      <p:sp>
        <p:nvSpPr>
          <p:cNvPr id="20" name="AutoShape 7" descr="Samaritans Mumbai Imag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644" y="2245442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29200" y="3908323"/>
            <a:ext cx="2890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"Timings: Sunday, Monday, Tuesday, Wednesday, Thursday, Friday, Saturday @ 4:00 PM - 9:00 PM Number: +91 8422984528 Email: talk2samaritans@gmail.com This helpline has additional contact numbers. +91 8422984529,+91 </a:t>
            </a:r>
            <a:r>
              <a:rPr lang="en-US" dirty="0" smtClean="0"/>
              <a:t>8422984530</a:t>
            </a:r>
            <a:endParaRPr lang="en-IN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984" y="1397437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337572" y="4209444"/>
            <a:ext cx="3036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"Timings: Sunday, Monday, Tuesday, Wednesday, Thursday, Friday, Saturday @ 09:00AM - 6:00 PM Number: +91 8686139139 Email: counselling@manntalks.org"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 excerpt from </a:t>
            </a:r>
            <a:r>
              <a:rPr lang="en-US" dirty="0" err="1"/>
              <a:t>TheMindClan</a:t>
            </a:r>
            <a:r>
              <a:rPr lang="en-US" dirty="0"/>
              <a:t>. https://themindclan.com/helplines/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Mental Health Day 20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52019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9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399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2890" y="796413"/>
            <a:ext cx="1222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LET’S </a:t>
            </a:r>
            <a:r>
              <a:rPr lang="en-US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STOP</a:t>
            </a:r>
            <a:r>
              <a:rPr lang="en-US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THEM FROM SINKING</a:t>
            </a:r>
            <a:endParaRPr lang="en-IN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23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5" name="Text 2"/>
          <p:cNvSpPr/>
          <p:nvPr/>
        </p:nvSpPr>
        <p:spPr>
          <a:xfrm>
            <a:off x="6118120" y="99685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Introduction to Mental Health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3380014"/>
            <a:ext cx="7477601" cy="21260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health refers to emotional, psychological, and social well-being. It affects how we think, feel, and act, influencing how we handle stress, relate to others, and make choices. Understanding the importance of mental health is crucial for overall well-being.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319599" y="57726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675001" y="6474416"/>
            <a:ext cx="24384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</a:t>
            </a:r>
            <a:r>
              <a:rPr lang="en-US" sz="2800" b="1" dirty="0">
                <a:solidFill>
                  <a:srgbClr val="443728"/>
                </a:solidFill>
                <a:latin typeface="Rockwell" pitchFamily="18" charset="0"/>
                <a:ea typeface="Open Sans" pitchFamily="34" charset="-122"/>
                <a:cs typeface="Open Sans" pitchFamily="34" charset="-120"/>
              </a:rPr>
              <a:t>Pritam Mondal</a:t>
            </a:r>
            <a:endParaRPr lang="en-US" sz="2187" dirty="0">
              <a:latin typeface="Rockwell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55403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793" y="32084"/>
            <a:ext cx="1474346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925473"/>
            <a:ext cx="8054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Common Mental Health Disorders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D1C8C6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sp>
      <p:sp>
        <p:nvSpPr>
          <p:cNvPr id="9" name="Text 6"/>
          <p:cNvSpPr/>
          <p:nvPr/>
        </p:nvSpPr>
        <p:spPr>
          <a:xfrm>
            <a:off x="1105436" y="2168366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1752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Anxiety Disorders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Anxiety disorders involve excessive fear or anxiety. These can be intense, long-lasting, or uncontrollable, leading to an impairment of daily life.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C8C6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14" name="Text 11"/>
          <p:cNvSpPr/>
          <p:nvPr/>
        </p:nvSpPr>
        <p:spPr>
          <a:xfrm>
            <a:off x="1082576" y="4026098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Depression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Depression causes persistent sadness and loss of interest in activities, affecting how a person feels, thinks, and handles daily activities.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C8C6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1"/>
          </a:solidFill>
          <a:ln w="13811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9" name="Text 16"/>
          <p:cNvSpPr/>
          <p:nvPr/>
        </p:nvSpPr>
        <p:spPr>
          <a:xfrm>
            <a:off x="1086386" y="5883831"/>
            <a:ext cx="1600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8907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Bipolar Disorder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Bipolar disorder brings about unusual shifts in mood, energy, activity levels, impacting the ability to carry out day-to-day tasks.</a:t>
            </a:r>
            <a:endParaRPr lang="en-US" sz="1750" dirty="0"/>
          </a:p>
        </p:txBody>
      </p:sp>
      <p:pic>
        <p:nvPicPr>
          <p:cNvPr id="2050" name="Picture 2" descr="Transforming Lives, Enhancing Communities — Innovations in Global Mental  Health | NEJM">
            <a:extLst>
              <a:ext uri="{FF2B5EF4-FFF2-40B4-BE49-F238E27FC236}">
                <a16:creationId xmlns:a16="http://schemas.microsoft.com/office/drawing/2014/main" xmlns="" id="{79863B74-709F-4AA2-ABC3-FF35316D2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055" y="-1"/>
            <a:ext cx="471319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96645"/>
            <a:ext cx="14630400" cy="8426245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37824"/>
            <a:ext cx="10492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Signs and Symptoms of Mental Health Issues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501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6" name="Text 4"/>
          <p:cNvSpPr/>
          <p:nvPr/>
        </p:nvSpPr>
        <p:spPr>
          <a:xfrm>
            <a:off x="2226945" y="2991803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026450"/>
            <a:ext cx="2293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Physical Symptoms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2760107" y="350686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changes in appetite, sleep disturbances, fatigue, and unexplained aches or pains.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0" name="Text 8"/>
          <p:cNvSpPr/>
          <p:nvPr/>
        </p:nvSpPr>
        <p:spPr>
          <a:xfrm>
            <a:off x="7592378" y="299180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02645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Emotional Signs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148399" y="350686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Encompasses sudden mood swings, intense feelings of sadness or anxiety, and reduced ability to concentrate.</a:t>
            </a: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4" name="Text 12"/>
          <p:cNvSpPr/>
          <p:nvPr/>
        </p:nvSpPr>
        <p:spPr>
          <a:xfrm>
            <a:off x="2207895" y="5010507"/>
            <a:ext cx="1600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5045154"/>
            <a:ext cx="2339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Behavioral Changes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2760107" y="552557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Manifests as withdrawal from social situations, increased substance use, or uncharacteristic aggressive behavior.</a:t>
            </a: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8" name="Text 16"/>
          <p:cNvSpPr/>
          <p:nvPr/>
        </p:nvSpPr>
        <p:spPr>
          <a:xfrm>
            <a:off x="7584758" y="501050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045154"/>
            <a:ext cx="2438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Cognitive Symptoms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8148399" y="552557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Involves difficulty with logical thinking, trouble understanding abstract concepts, and memory issues.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96645"/>
            <a:ext cx="14630401" cy="183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467C1DC-B28E-40DD-85AE-09D4ACF92544}"/>
              </a:ext>
            </a:extLst>
          </p:cNvPr>
          <p:cNvSpPr txBox="1"/>
          <p:nvPr/>
        </p:nvSpPr>
        <p:spPr>
          <a:xfrm>
            <a:off x="837296" y="1564010"/>
            <a:ext cx="6625388" cy="74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Statistics show that 1 in every 5 individuals suffers from some form of mental health illness symptoms. 50% of mental health conditions begin by age 14 and 75% of mental health conditions develop by age 24.</a:t>
            </a:r>
          </a:p>
          <a:p>
            <a:pPr fontAlgn="base"/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r>
              <a:rPr lang="en-US" sz="2800" b="0" i="0" u="sng" dirty="0">
                <a:solidFill>
                  <a:srgbClr val="000000"/>
                </a:solidFill>
                <a:effectLst/>
                <a:latin typeface="+mj-lt"/>
              </a:rPr>
              <a:t>Close to 60 to 70 million people in India suffer from common and severe mental disorders.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It is alarming to know that India is the world's suicide capital with over 2.6 lakh cases of suicide in a year. </a:t>
            </a:r>
            <a:r>
              <a:rPr lang="en-US" sz="2800" b="0" i="0" u="sng" dirty="0">
                <a:solidFill>
                  <a:srgbClr val="FF0000"/>
                </a:solidFill>
                <a:effectLst/>
                <a:latin typeface="+mj-lt"/>
              </a:rPr>
              <a:t>Statistics released by the World Health Organization say the average suicide rate in India is 10.9 for every lakh people.</a:t>
            </a:r>
            <a:r>
              <a:rPr lang="en-US" sz="2800" u="sng" dirty="0">
                <a:solidFill>
                  <a:srgbClr val="FF0000"/>
                </a:solidFill>
                <a:latin typeface="+mj-lt"/>
              </a:rPr>
              <a:t/>
            </a:r>
            <a:br>
              <a:rPr lang="en-US" sz="2800" u="sng" dirty="0">
                <a:solidFill>
                  <a:srgbClr val="FF0000"/>
                </a:solidFill>
                <a:latin typeface="+mj-lt"/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2" descr="Insights into Editorial: Towards a stronger mental health strategy -  INSIGHTSI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02" y="275795"/>
            <a:ext cx="6430297" cy="73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3678" y="275795"/>
            <a:ext cx="600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3300"/>
                </a:solidFill>
                <a:latin typeface="Britannic Bold" pitchFamily="34" charset="0"/>
              </a:rPr>
              <a:t>WHO’S </a:t>
            </a:r>
            <a:r>
              <a:rPr lang="en-US" sz="2800" dirty="0" smtClean="0">
                <a:solidFill>
                  <a:srgbClr val="333300"/>
                </a:solidFill>
                <a:latin typeface="Britannic Bold" pitchFamily="34" charset="0"/>
              </a:rPr>
              <a:t>REPORT  ON MENTAL HEALTH IN INDIA</a:t>
            </a:r>
            <a:endParaRPr lang="en-IN" sz="2800" dirty="0">
              <a:solidFill>
                <a:srgbClr val="333300"/>
              </a:solidFill>
              <a:latin typeface="Britann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9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Minor Girl In Vijayawada Died, Suicide Letter Going Vi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998" y="104469"/>
            <a:ext cx="3812306" cy="285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icide Note Analysis: An Aid to Prevention of Suic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304" y="4824743"/>
            <a:ext cx="4288900" cy="319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ma, I Love You,' Wrote Bangalore 10-Year-old in Suicide No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57" y="5506810"/>
            <a:ext cx="3429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 destroyed my life, says Jiah in her suicide letter - India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618" y="569912"/>
            <a:ext cx="4187825" cy="425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2" y="900112"/>
            <a:ext cx="3069770" cy="22731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 descr="Mom and Dad, I can't do JEE': Teen ends life by suicide in Kota, second  such incident within a week - BusinessToda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1" b="27656"/>
          <a:stretch/>
        </p:blipFill>
        <p:spPr bwMode="auto">
          <a:xfrm>
            <a:off x="3037112" y="2417763"/>
            <a:ext cx="6866619" cy="367279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92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6965" y="-79711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2389227" y="457438"/>
            <a:ext cx="9851946" cy="1296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04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Treatment Options for Mental Health Disorders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2551951" y="2137191"/>
            <a:ext cx="1467845" cy="3579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Therapy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389227" y="2745514"/>
            <a:ext cx="2946202" cy="13273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3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cognitive-behavioral therapy, interpersonal therapy, and exposure therapy.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849063" y="2132394"/>
            <a:ext cx="2074069" cy="324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800" b="1" dirty="0">
                <a:solidFill>
                  <a:srgbClr val="FF0000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Medication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849064" y="2707780"/>
            <a:ext cx="2946202" cy="1654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3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Options such as antidepressants, anti-anxiety medications, and mood stabilizers may be prescribed</a:t>
            </a:r>
            <a:r>
              <a:rPr lang="en-US" sz="1633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33" dirty="0"/>
          </a:p>
        </p:txBody>
      </p:sp>
      <p:sp>
        <p:nvSpPr>
          <p:cNvPr id="9" name="Text 7"/>
          <p:cNvSpPr/>
          <p:nvPr/>
        </p:nvSpPr>
        <p:spPr>
          <a:xfrm>
            <a:off x="9797143" y="2097338"/>
            <a:ext cx="2454882" cy="324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2"/>
              </a:lnSpc>
              <a:buNone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Lifestyle Changes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9797143" y="2707780"/>
            <a:ext cx="2946202" cy="13273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3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 physical activity, a balanced diet, and stress management techniques play a crucial role in recovery.</a:t>
            </a:r>
            <a:endParaRPr lang="en-US" dirty="0"/>
          </a:p>
        </p:txBody>
      </p:sp>
      <p:pic>
        <p:nvPicPr>
          <p:cNvPr id="2050" name="Picture 2" descr="Psychothera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686300"/>
            <a:ext cx="4078129" cy="2841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rstanding and managing medication – how to avoid prescription mistakes  and drug errors - First Aid for Li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465" y="4686301"/>
            <a:ext cx="3688437" cy="2841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e You A Runner? Here Are 7 Tips For Healthy Running - Tata 1mg Capsu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3" y="4686302"/>
            <a:ext cx="4245428" cy="2841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612106" y="69570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Strategies for Maintaining Good Mental Health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234815" y="27988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23826" y="2867819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1819479" y="2832668"/>
            <a:ext cx="2613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Mindfulness Practices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785189" y="3375203"/>
            <a:ext cx="2647950" cy="1760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Incorporating meditation, deep breathing exercises, and yoga into daily routines.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5630168" y="275186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33009" y="2812588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277804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Social Connection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352342" y="3263161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and maintaining strong, positive relationships, seeking support when needed, and nurturing social bonds.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10163413" y="2798884"/>
            <a:ext cx="499943" cy="464278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solidFill>
              <a:srgbClr val="D1C8C6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333374" y="2814567"/>
            <a:ext cx="1600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10663356" y="28326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Self-Care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10663356" y="3358675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Prioritizing adequate sleep, healthy eating habits, and engaging in activities that bring joy and fulfillment.</a:t>
            </a:r>
            <a:endParaRPr lang="en-US" dirty="0"/>
          </a:p>
        </p:txBody>
      </p:sp>
      <p:pic>
        <p:nvPicPr>
          <p:cNvPr id="3074" name="Picture 2" descr="Rewire Your Brain with Mindful Practices for More Positiv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0" y="5446593"/>
            <a:ext cx="4026749" cy="260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power of social connection - ANZI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871" y="5540482"/>
            <a:ext cx="4444891" cy="269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20 Self-Care Tips for Making it Through the Rest of 2023 | Bravehear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374" y="5395570"/>
            <a:ext cx="3627555" cy="260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1" y="0"/>
            <a:ext cx="12896478" cy="82296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750219"/>
            <a:ext cx="8267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Stigma Surrounding Mental Health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2777847"/>
            <a:ext cx="3518059" cy="8886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60163" y="399978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Social Isolation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0163" y="4480203"/>
            <a:ext cx="307371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fear of judgment or discrimination may lead to social withdrawal and feelings of loneliness.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2" y="2777847"/>
            <a:ext cx="3518178" cy="8886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8222" y="399978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Misconceptions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8222" y="4480203"/>
            <a:ext cx="307383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health stigma often arises from misunderstandings about the nature of mental illnesses and their impact.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4229" y="2777847"/>
            <a:ext cx="3518178" cy="88868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296400" y="3999786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Barriers to Treatment</a:t>
            </a:r>
            <a:endParaRPr lang="en-US" sz="2187" dirty="0"/>
          </a:p>
        </p:txBody>
      </p:sp>
      <p:sp>
        <p:nvSpPr>
          <p:cNvPr id="15" name="Text 9"/>
          <p:cNvSpPr/>
          <p:nvPr/>
        </p:nvSpPr>
        <p:spPr>
          <a:xfrm>
            <a:off x="9296400" y="4480203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Stigma can deter individuals from seeking help, leading to delayed or inadequate treatment.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</TotalTime>
  <Words>571</Words>
  <Application>Microsoft Office PowerPoint</Application>
  <PresentationFormat>Custom</PresentationFormat>
  <Paragraphs>68</Paragraphs>
  <Slides>12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ismail - [2010]</cp:lastModifiedBy>
  <cp:revision>41</cp:revision>
  <dcterms:created xsi:type="dcterms:W3CDTF">2024-01-30T03:42:35Z</dcterms:created>
  <dcterms:modified xsi:type="dcterms:W3CDTF">2024-02-02T11:34:31Z</dcterms:modified>
</cp:coreProperties>
</file>